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https://www.kagen.ai/blog/ai-voice-agents-architecture-benefits-use-cases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Kagen AI blog sections on customer expectations, economic pressure, and Gartner/McKinsey references.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voice_hero_squareish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20840" y="0"/>
            <a:ext cx="5468112" cy="6858000"/>
          </a:xfrm>
          <a:prstGeom prst="rect">
            <a:avLst/>
          </a:prstGeom>
        </p:spPr>
      </p:pic>
      <p:pic>
        <p:nvPicPr>
          <p:cNvPr id="3" name="Image 1" descr="/mnt/data/kagen_logo_crop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" y="502920"/>
            <a:ext cx="1600200" cy="475488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585216" y="1417320"/>
            <a:ext cx="2377440" cy="301752"/>
          </a:xfrm>
          <a:prstGeom prst="roundRect">
            <a:avLst>
              <a:gd name="adj" fmla="val 36364"/>
            </a:avLst>
          </a:prstGeom>
          <a:solidFill>
            <a:srgbClr val="00B8C7"/>
          </a:solidFill>
          <a:ln w="12700">
            <a:solidFill>
              <a:srgbClr val="00B8C7">
                <a:alpha val="0"/>
              </a:srgbClr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667512" y="1481328"/>
            <a:ext cx="221284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ENTERPRISE AI VOICE AGENTS</a:t>
            </a:r>
            <a:endParaRPr lang="en-US" sz="800" dirty="0"/>
          </a:p>
        </p:txBody>
      </p:sp>
      <p:sp>
        <p:nvSpPr>
          <p:cNvPr id="6" name="Text 2"/>
          <p:cNvSpPr/>
          <p:nvPr/>
        </p:nvSpPr>
        <p:spPr>
          <a:xfrm>
            <a:off x="566928" y="1874520"/>
            <a:ext cx="521208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4600" b="1" dirty="0">
                <a:solidFill>
                  <a:srgbClr val="0716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AI Voice Agent</a:t>
            </a:r>
            <a:endParaRPr lang="en-US" sz="4600" dirty="0"/>
          </a:p>
          <a:p>
            <a:pPr indent="0" marL="0">
              <a:buNone/>
            </a:pPr>
            <a:r>
              <a:rPr lang="en-US" sz="4600" b="1" dirty="0">
                <a:solidFill>
                  <a:srgbClr val="0716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Architecture</a:t>
            </a:r>
            <a:endParaRPr lang="en-US" sz="4600" dirty="0"/>
          </a:p>
        </p:txBody>
      </p:sp>
      <p:sp>
        <p:nvSpPr>
          <p:cNvPr id="7" name="Text 3"/>
          <p:cNvSpPr/>
          <p:nvPr/>
        </p:nvSpPr>
        <p:spPr>
          <a:xfrm>
            <a:off x="603504" y="3566160"/>
            <a:ext cx="4983480" cy="67665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2213D"/>
                </a:solidFill>
              </a:rPr>
              <a:t>A playbook for enterprise-ready automated customer conversations, from real-time speech understanding to workflow execution.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603504" y="4480560"/>
            <a:ext cx="4754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56D6"/>
                </a:solidFill>
              </a:rPr>
              <a:t>Architecture • Benefits • Use Cases • Kagen VOICE</a:t>
            </a:r>
            <a:endParaRPr lang="en-US" sz="1300" dirty="0"/>
          </a:p>
        </p:txBody>
      </p:sp>
      <p:sp>
        <p:nvSpPr>
          <p:cNvPr id="9" name="Shape 5"/>
          <p:cNvSpPr/>
          <p:nvPr/>
        </p:nvSpPr>
        <p:spPr>
          <a:xfrm>
            <a:off x="603504" y="4983480"/>
            <a:ext cx="2743200" cy="0"/>
          </a:xfrm>
          <a:prstGeom prst="line">
            <a:avLst/>
          </a:prstGeom>
          <a:noFill/>
          <a:ln w="38100">
            <a:solidFill>
              <a:srgbClr val="00B8C7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566928" y="6547104"/>
            <a:ext cx="2743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7B879A"/>
                </a:solidFill>
              </a:rPr>
              <a:t>kagen.ai | AI Voice Agents</a:t>
            </a:r>
            <a:endParaRPr lang="en-US" sz="750" dirty="0"/>
          </a:p>
        </p:txBody>
      </p:sp>
      <p:sp>
        <p:nvSpPr>
          <p:cNvPr id="11" name="Text 7"/>
          <p:cNvSpPr/>
          <p:nvPr/>
        </p:nvSpPr>
        <p:spPr>
          <a:xfrm>
            <a:off x="11274552" y="6492240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B879A"/>
                </a:solidFill>
              </a:rPr>
              <a:t>01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kagen_logo_crop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28600"/>
            <a:ext cx="1371600" cy="4114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235440" y="320040"/>
            <a:ext cx="2468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8677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Market Shift</a:t>
            </a:r>
            <a:endParaRPr lang="en-US" sz="900" dirty="0"/>
          </a:p>
        </p:txBody>
      </p:sp>
      <p:sp>
        <p:nvSpPr>
          <p:cNvPr id="4" name="Text 1"/>
          <p:cNvSpPr/>
          <p:nvPr/>
        </p:nvSpPr>
        <p:spPr>
          <a:xfrm>
            <a:off x="566928" y="786384"/>
            <a:ext cx="7772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0716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Why AI voice agents are becoming a business imperative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594360" y="1307592"/>
            <a:ext cx="53035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dirty="0">
                <a:solidFill>
                  <a:srgbClr val="58677C"/>
                </a:solidFill>
              </a:rPr>
              <a:t>Customer expectations are outpacing queue-based support models.</a:t>
            </a:r>
            <a:endParaRPr lang="en-US" sz="1700" dirty="0"/>
          </a:p>
        </p:txBody>
      </p:sp>
      <p:sp>
        <p:nvSpPr>
          <p:cNvPr id="6" name="Shape 3"/>
          <p:cNvSpPr/>
          <p:nvPr/>
        </p:nvSpPr>
        <p:spPr>
          <a:xfrm>
            <a:off x="594360" y="1874520"/>
            <a:ext cx="3429000" cy="777240"/>
          </a:xfrm>
          <a:prstGeom prst="roundRect">
            <a:avLst>
              <a:gd name="adj" fmla="val 15294"/>
            </a:avLst>
          </a:prstGeom>
          <a:solidFill>
            <a:srgbClr val="F8FBFF"/>
          </a:solidFill>
          <a:ln w="12700">
            <a:solidFill>
              <a:srgbClr val="DCEBFA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40664" y="1984248"/>
            <a:ext cx="8686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0056D6"/>
                </a:solidFill>
              </a:rPr>
              <a:t>80%</a:t>
            </a:r>
            <a:endParaRPr lang="en-US" sz="2100" dirty="0"/>
          </a:p>
        </p:txBody>
      </p:sp>
      <p:sp>
        <p:nvSpPr>
          <p:cNvPr id="8" name="Text 5"/>
          <p:cNvSpPr/>
          <p:nvPr/>
        </p:nvSpPr>
        <p:spPr>
          <a:xfrm>
            <a:off x="1947672" y="2039112"/>
            <a:ext cx="1920240" cy="31089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100" dirty="0">
                <a:solidFill>
                  <a:srgbClr val="12213D"/>
                </a:solidFill>
              </a:rPr>
              <a:t>Common customer service issues projected to be resolved autonomously through AI by 2029.</a:t>
            </a:r>
            <a:endParaRPr lang="en-US" sz="1100" dirty="0"/>
          </a:p>
        </p:txBody>
      </p:sp>
      <p:sp>
        <p:nvSpPr>
          <p:cNvPr id="9" name="Shape 6"/>
          <p:cNvSpPr/>
          <p:nvPr/>
        </p:nvSpPr>
        <p:spPr>
          <a:xfrm>
            <a:off x="4343400" y="1874520"/>
            <a:ext cx="3429000" cy="777240"/>
          </a:xfrm>
          <a:prstGeom prst="roundRect">
            <a:avLst>
              <a:gd name="adj" fmla="val 15294"/>
            </a:avLst>
          </a:prstGeom>
          <a:solidFill>
            <a:srgbClr val="F8FBFF"/>
          </a:solidFill>
          <a:ln w="12700">
            <a:solidFill>
              <a:srgbClr val="DCEBFA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489704" y="1984248"/>
            <a:ext cx="8686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0056D6"/>
                </a:solidFill>
              </a:rPr>
              <a:t>$4.4T</a:t>
            </a:r>
            <a:endParaRPr lang="en-US" sz="2100" dirty="0"/>
          </a:p>
        </p:txBody>
      </p:sp>
      <p:sp>
        <p:nvSpPr>
          <p:cNvPr id="11" name="Text 8"/>
          <p:cNvSpPr/>
          <p:nvPr/>
        </p:nvSpPr>
        <p:spPr>
          <a:xfrm>
            <a:off x="5696712" y="2039112"/>
            <a:ext cx="1920240" cy="31089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100" dirty="0">
                <a:solidFill>
                  <a:srgbClr val="12213D"/>
                </a:solidFill>
              </a:rPr>
              <a:t>Potential annual business value from AI-driven automation across operations and sales.</a:t>
            </a:r>
            <a:endParaRPr lang="en-US" sz="1100" dirty="0"/>
          </a:p>
        </p:txBody>
      </p:sp>
      <p:sp>
        <p:nvSpPr>
          <p:cNvPr id="12" name="Shape 9"/>
          <p:cNvSpPr/>
          <p:nvPr/>
        </p:nvSpPr>
        <p:spPr>
          <a:xfrm>
            <a:off x="8092440" y="1874520"/>
            <a:ext cx="3429000" cy="777240"/>
          </a:xfrm>
          <a:prstGeom prst="roundRect">
            <a:avLst>
              <a:gd name="adj" fmla="val 15294"/>
            </a:avLst>
          </a:prstGeom>
          <a:solidFill>
            <a:srgbClr val="F8FBFF"/>
          </a:solidFill>
          <a:ln w="12700">
            <a:solidFill>
              <a:srgbClr val="DCEBFA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238744" y="1984248"/>
            <a:ext cx="8686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100" b="1" dirty="0">
                <a:solidFill>
                  <a:srgbClr val="0056D6"/>
                </a:solidFill>
              </a:rPr>
              <a:t>24/7</a:t>
            </a:r>
            <a:endParaRPr lang="en-US" sz="2100" dirty="0"/>
          </a:p>
        </p:txBody>
      </p:sp>
      <p:sp>
        <p:nvSpPr>
          <p:cNvPr id="14" name="Text 11"/>
          <p:cNvSpPr/>
          <p:nvPr/>
        </p:nvSpPr>
        <p:spPr>
          <a:xfrm>
            <a:off x="9445752" y="2039112"/>
            <a:ext cx="1920240" cy="31089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100" dirty="0">
                <a:solidFill>
                  <a:srgbClr val="12213D"/>
                </a:solidFill>
              </a:rPr>
              <a:t>Real-time, multilingual customer conversations without linear workforce expansion.</a:t>
            </a:r>
            <a:endParaRPr lang="en-US" sz="1100" dirty="0"/>
          </a:p>
        </p:txBody>
      </p:sp>
      <p:pic>
        <p:nvPicPr>
          <p:cNvPr id="15" name="Image 1" descr="/mnt/data/voice_hero_wide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080" y="2971800"/>
            <a:ext cx="5257800" cy="2971800"/>
          </a:xfrm>
          <a:prstGeom prst="rect">
            <a:avLst/>
          </a:prstGeom>
        </p:spPr>
      </p:pic>
      <p:sp>
        <p:nvSpPr>
          <p:cNvPr id="16" name="Shape 12"/>
          <p:cNvSpPr/>
          <p:nvPr/>
        </p:nvSpPr>
        <p:spPr>
          <a:xfrm>
            <a:off x="640080" y="3072384"/>
            <a:ext cx="5029200" cy="2560320"/>
          </a:xfrm>
          <a:prstGeom prst="roundRect">
            <a:avLst>
              <a:gd name="adj" fmla="val 5357"/>
            </a:avLst>
          </a:prstGeom>
          <a:solidFill>
            <a:srgbClr val="F5F9FF"/>
          </a:solidFill>
          <a:ln w="12700">
            <a:solidFill>
              <a:srgbClr val="DDE8F8"/>
            </a:solidFill>
            <a:prstDash val="solid"/>
          </a:ln>
        </p:spPr>
      </p:sp>
      <p:sp>
        <p:nvSpPr>
          <p:cNvPr id="17" name="Text 13"/>
          <p:cNvSpPr/>
          <p:nvPr/>
        </p:nvSpPr>
        <p:spPr>
          <a:xfrm>
            <a:off x="868680" y="3337560"/>
            <a:ext cx="42062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71633"/>
                </a:solidFill>
              </a:rPr>
              <a:t>Pressure points AI voice agents solve</a:t>
            </a:r>
            <a:endParaRPr lang="en-US" sz="1700" dirty="0"/>
          </a:p>
        </p:txBody>
      </p:sp>
      <p:sp>
        <p:nvSpPr>
          <p:cNvPr id="18" name="Shape 14"/>
          <p:cNvSpPr/>
          <p:nvPr/>
        </p:nvSpPr>
        <p:spPr>
          <a:xfrm>
            <a:off x="914400" y="3941064"/>
            <a:ext cx="73152" cy="73152"/>
          </a:xfrm>
          <a:prstGeom prst="ellipse">
            <a:avLst/>
          </a:prstGeom>
          <a:solidFill>
            <a:srgbClr val="00B8C7"/>
          </a:solidFill>
          <a:ln w="12700">
            <a:solidFill>
              <a:srgbClr val="00B8C7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1078992" y="3867912"/>
            <a:ext cx="39319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dirty="0">
                <a:solidFill>
                  <a:srgbClr val="12213D"/>
                </a:solidFill>
              </a:rPr>
              <a:t>Immediate response expectations</a:t>
            </a:r>
            <a:endParaRPr lang="en-US" sz="1300" dirty="0"/>
          </a:p>
        </p:txBody>
      </p:sp>
      <p:sp>
        <p:nvSpPr>
          <p:cNvPr id="20" name="Shape 16"/>
          <p:cNvSpPr/>
          <p:nvPr/>
        </p:nvSpPr>
        <p:spPr>
          <a:xfrm>
            <a:off x="914400" y="4398264"/>
            <a:ext cx="73152" cy="73152"/>
          </a:xfrm>
          <a:prstGeom prst="ellipse">
            <a:avLst/>
          </a:prstGeom>
          <a:solidFill>
            <a:srgbClr val="00B8C7"/>
          </a:solidFill>
          <a:ln w="12700">
            <a:solidFill>
              <a:srgbClr val="00B8C7"/>
            </a:solidFill>
            <a:prstDash val="solid"/>
          </a:ln>
        </p:spPr>
      </p:sp>
      <p:sp>
        <p:nvSpPr>
          <p:cNvPr id="21" name="Text 17"/>
          <p:cNvSpPr/>
          <p:nvPr/>
        </p:nvSpPr>
        <p:spPr>
          <a:xfrm>
            <a:off x="1078992" y="4325112"/>
            <a:ext cx="39319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dirty="0">
                <a:solidFill>
                  <a:srgbClr val="12213D"/>
                </a:solidFill>
              </a:rPr>
              <a:t>Fragmented data access across tools</a:t>
            </a:r>
            <a:endParaRPr lang="en-US" sz="1300" dirty="0"/>
          </a:p>
        </p:txBody>
      </p:sp>
      <p:sp>
        <p:nvSpPr>
          <p:cNvPr id="22" name="Shape 18"/>
          <p:cNvSpPr/>
          <p:nvPr/>
        </p:nvSpPr>
        <p:spPr>
          <a:xfrm>
            <a:off x="914400" y="4855464"/>
            <a:ext cx="73152" cy="73152"/>
          </a:xfrm>
          <a:prstGeom prst="ellipse">
            <a:avLst/>
          </a:prstGeom>
          <a:solidFill>
            <a:srgbClr val="00B8C7"/>
          </a:solidFill>
          <a:ln w="12700">
            <a:solidFill>
              <a:srgbClr val="00B8C7"/>
            </a:solidFill>
            <a:prstDash val="solid"/>
          </a:ln>
        </p:spPr>
      </p:sp>
      <p:sp>
        <p:nvSpPr>
          <p:cNvPr id="23" name="Text 19"/>
          <p:cNvSpPr/>
          <p:nvPr/>
        </p:nvSpPr>
        <p:spPr>
          <a:xfrm>
            <a:off x="1078992" y="4782312"/>
            <a:ext cx="41148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00" dirty="0">
                <a:solidFill>
                  <a:srgbClr val="12213D"/>
                </a:solidFill>
              </a:rPr>
              <a:t>Support and sales scaling tied to headcount</a:t>
            </a:r>
            <a:endParaRPr lang="en-US" sz="1300" dirty="0"/>
          </a:p>
        </p:txBody>
      </p:sp>
      <p:sp>
        <p:nvSpPr>
          <p:cNvPr id="24" name="Text 20"/>
          <p:cNvSpPr/>
          <p:nvPr/>
        </p:nvSpPr>
        <p:spPr>
          <a:xfrm>
            <a:off x="566928" y="6547104"/>
            <a:ext cx="2743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7B879A"/>
                </a:solidFill>
              </a:rPr>
              <a:t>kagen.ai | AI Voice Agents</a:t>
            </a:r>
            <a:endParaRPr lang="en-US" sz="750" dirty="0"/>
          </a:p>
        </p:txBody>
      </p:sp>
      <p:sp>
        <p:nvSpPr>
          <p:cNvPr id="25" name="Text 21"/>
          <p:cNvSpPr/>
          <p:nvPr/>
        </p:nvSpPr>
        <p:spPr>
          <a:xfrm>
            <a:off x="11274552" y="6492240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B879A"/>
                </a:solidFill>
              </a:rPr>
              <a:t>02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kagen_logo_crop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28600"/>
            <a:ext cx="1371600" cy="4114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235440" y="320040"/>
            <a:ext cx="2468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8677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Foundation</a:t>
            </a:r>
            <a:endParaRPr lang="en-US" sz="900" dirty="0"/>
          </a:p>
        </p:txBody>
      </p:sp>
      <p:sp>
        <p:nvSpPr>
          <p:cNvPr id="4" name="Text 1"/>
          <p:cNvSpPr/>
          <p:nvPr/>
        </p:nvSpPr>
        <p:spPr>
          <a:xfrm>
            <a:off x="566928" y="786384"/>
            <a:ext cx="7772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0716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is an AI voice agent?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594360" y="1280160"/>
            <a:ext cx="896112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dirty="0">
                <a:solidFill>
                  <a:srgbClr val="12213D"/>
                </a:solidFill>
              </a:rPr>
              <a:t>A real-time conversational system that understands speech, interprets intent, generates natural responses, and executes business actions.</a:t>
            </a:r>
            <a:endParaRPr lang="en-US" sz="1700" dirty="0"/>
          </a:p>
        </p:txBody>
      </p:sp>
      <p:sp>
        <p:nvSpPr>
          <p:cNvPr id="6" name="Shape 3"/>
          <p:cNvSpPr/>
          <p:nvPr/>
        </p:nvSpPr>
        <p:spPr>
          <a:xfrm>
            <a:off x="731520" y="2103120"/>
            <a:ext cx="2377440" cy="2286000"/>
          </a:xfrm>
          <a:prstGeom prst="roundRect">
            <a:avLst>
              <a:gd name="adj" fmla="val 7200"/>
            </a:avLst>
          </a:prstGeom>
          <a:solidFill>
            <a:srgbClr val="F8FBFF"/>
          </a:solidFill>
          <a:ln w="12700">
            <a:solidFill>
              <a:srgbClr val="DCEBFA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1554480" y="2395728"/>
            <a:ext cx="731520" cy="731520"/>
          </a:xfrm>
          <a:prstGeom prst="ellipse">
            <a:avLst/>
          </a:prstGeom>
          <a:solidFill>
            <a:srgbClr val="00B8C7">
              <a:alpha val="92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755648" y="2578608"/>
            <a:ext cx="32918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</a:rPr>
              <a:t>1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1005840" y="3429000"/>
            <a:ext cx="1828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71633"/>
                </a:solidFill>
              </a:rPr>
              <a:t>Understand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960120" y="3840480"/>
            <a:ext cx="192024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070" dirty="0">
                <a:solidFill>
                  <a:srgbClr val="58677C"/>
                </a:solidFill>
              </a:rPr>
              <a:t>Natural speech, accents, language, and noisy environments.</a:t>
            </a:r>
            <a:endParaRPr lang="en-US" sz="1070" dirty="0"/>
          </a:p>
        </p:txBody>
      </p:sp>
      <p:sp>
        <p:nvSpPr>
          <p:cNvPr id="11" name="Shape 8"/>
          <p:cNvSpPr/>
          <p:nvPr/>
        </p:nvSpPr>
        <p:spPr>
          <a:xfrm>
            <a:off x="3566160" y="2103120"/>
            <a:ext cx="2377440" cy="2286000"/>
          </a:xfrm>
          <a:prstGeom prst="roundRect">
            <a:avLst>
              <a:gd name="adj" fmla="val 7200"/>
            </a:avLst>
          </a:prstGeom>
          <a:solidFill>
            <a:srgbClr val="F8FBFF"/>
          </a:solidFill>
          <a:ln w="12700">
            <a:solidFill>
              <a:srgbClr val="DCEBFA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4389120" y="2395728"/>
            <a:ext cx="731520" cy="731520"/>
          </a:xfrm>
          <a:prstGeom prst="ellipse">
            <a:avLst/>
          </a:prstGeom>
          <a:solidFill>
            <a:srgbClr val="0056D6">
              <a:alpha val="92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590288" y="2578608"/>
            <a:ext cx="32918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</a:rPr>
              <a:t>2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3840480" y="3429000"/>
            <a:ext cx="1828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71633"/>
                </a:solidFill>
              </a:rPr>
              <a:t>Interpret</a:t>
            </a:r>
            <a:endParaRPr lang="en-US" sz="1700" dirty="0"/>
          </a:p>
        </p:txBody>
      </p:sp>
      <p:sp>
        <p:nvSpPr>
          <p:cNvPr id="15" name="Text 12"/>
          <p:cNvSpPr/>
          <p:nvPr/>
        </p:nvSpPr>
        <p:spPr>
          <a:xfrm>
            <a:off x="3794760" y="3840480"/>
            <a:ext cx="192024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070" dirty="0">
                <a:solidFill>
                  <a:srgbClr val="58677C"/>
                </a:solidFill>
              </a:rPr>
              <a:t>Intent, entities, and context across multi-turn conversations.</a:t>
            </a:r>
            <a:endParaRPr lang="en-US" sz="1070" dirty="0"/>
          </a:p>
        </p:txBody>
      </p:sp>
      <p:sp>
        <p:nvSpPr>
          <p:cNvPr id="16" name="Shape 13"/>
          <p:cNvSpPr/>
          <p:nvPr/>
        </p:nvSpPr>
        <p:spPr>
          <a:xfrm>
            <a:off x="6400800" y="2103120"/>
            <a:ext cx="2377440" cy="2286000"/>
          </a:xfrm>
          <a:prstGeom prst="roundRect">
            <a:avLst>
              <a:gd name="adj" fmla="val 7200"/>
            </a:avLst>
          </a:prstGeom>
          <a:solidFill>
            <a:srgbClr val="F8FBFF"/>
          </a:solidFill>
          <a:ln w="12700">
            <a:solidFill>
              <a:srgbClr val="DCEBFA"/>
            </a:solidFill>
            <a:prstDash val="solid"/>
          </a:ln>
        </p:spPr>
      </p:sp>
      <p:sp>
        <p:nvSpPr>
          <p:cNvPr id="17" name="Shape 14"/>
          <p:cNvSpPr/>
          <p:nvPr/>
        </p:nvSpPr>
        <p:spPr>
          <a:xfrm>
            <a:off x="7223760" y="2395728"/>
            <a:ext cx="731520" cy="731520"/>
          </a:xfrm>
          <a:prstGeom prst="ellipse">
            <a:avLst/>
          </a:prstGeom>
          <a:solidFill>
            <a:srgbClr val="00B8C7">
              <a:alpha val="92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424928" y="2578608"/>
            <a:ext cx="32918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</a:rPr>
              <a:t>3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6675120" y="3429000"/>
            <a:ext cx="1828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71633"/>
                </a:solidFill>
              </a:rPr>
              <a:t>Respond</a:t>
            </a:r>
            <a:endParaRPr lang="en-US" sz="1700" dirty="0"/>
          </a:p>
        </p:txBody>
      </p:sp>
      <p:sp>
        <p:nvSpPr>
          <p:cNvPr id="20" name="Text 17"/>
          <p:cNvSpPr/>
          <p:nvPr/>
        </p:nvSpPr>
        <p:spPr>
          <a:xfrm>
            <a:off x="6629400" y="3840480"/>
            <a:ext cx="192024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070" dirty="0">
                <a:solidFill>
                  <a:srgbClr val="58677C"/>
                </a:solidFill>
              </a:rPr>
              <a:t>Human-like responses with tone, clarity, and consistency.</a:t>
            </a:r>
            <a:endParaRPr lang="en-US" sz="1070" dirty="0"/>
          </a:p>
        </p:txBody>
      </p:sp>
      <p:sp>
        <p:nvSpPr>
          <p:cNvPr id="21" name="Shape 18"/>
          <p:cNvSpPr/>
          <p:nvPr/>
        </p:nvSpPr>
        <p:spPr>
          <a:xfrm>
            <a:off x="9235440" y="2103120"/>
            <a:ext cx="2377440" cy="2286000"/>
          </a:xfrm>
          <a:prstGeom prst="roundRect">
            <a:avLst>
              <a:gd name="adj" fmla="val 7200"/>
            </a:avLst>
          </a:prstGeom>
          <a:solidFill>
            <a:srgbClr val="F8FBFF"/>
          </a:solidFill>
          <a:ln w="12700">
            <a:solidFill>
              <a:srgbClr val="DCEBFA"/>
            </a:solidFill>
            <a:prstDash val="solid"/>
          </a:ln>
        </p:spPr>
      </p:sp>
      <p:sp>
        <p:nvSpPr>
          <p:cNvPr id="22" name="Shape 19"/>
          <p:cNvSpPr/>
          <p:nvPr/>
        </p:nvSpPr>
        <p:spPr>
          <a:xfrm>
            <a:off x="10058400" y="2395728"/>
            <a:ext cx="731520" cy="731520"/>
          </a:xfrm>
          <a:prstGeom prst="ellipse">
            <a:avLst/>
          </a:prstGeom>
          <a:solidFill>
            <a:srgbClr val="0056D6">
              <a:alpha val="92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10259568" y="2578608"/>
            <a:ext cx="32918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</a:rPr>
              <a:t>4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9509760" y="3429000"/>
            <a:ext cx="1828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71633"/>
                </a:solidFill>
              </a:rPr>
              <a:t>Execute</a:t>
            </a:r>
            <a:endParaRPr lang="en-US" sz="1700" dirty="0"/>
          </a:p>
        </p:txBody>
      </p:sp>
      <p:sp>
        <p:nvSpPr>
          <p:cNvPr id="25" name="Text 22"/>
          <p:cNvSpPr/>
          <p:nvPr/>
        </p:nvSpPr>
        <p:spPr>
          <a:xfrm>
            <a:off x="9464040" y="3840480"/>
            <a:ext cx="192024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algn="ctr" indent="0" marL="0">
              <a:buNone/>
            </a:pPr>
            <a:r>
              <a:rPr lang="en-US" sz="1070" dirty="0">
                <a:solidFill>
                  <a:srgbClr val="58677C"/>
                </a:solidFill>
              </a:rPr>
              <a:t>CRM, scheduling, payment, support, and workflow actions.</a:t>
            </a:r>
            <a:endParaRPr lang="en-US" sz="1070" dirty="0"/>
          </a:p>
        </p:txBody>
      </p:sp>
      <p:sp>
        <p:nvSpPr>
          <p:cNvPr id="26" name="Text 23"/>
          <p:cNvSpPr/>
          <p:nvPr/>
        </p:nvSpPr>
        <p:spPr>
          <a:xfrm>
            <a:off x="914400" y="5212080"/>
            <a:ext cx="10241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0056D6"/>
                </a:solidFill>
              </a:rPr>
              <a:t>More than IVR: AI voice agents manage complete workflows, access enterprise systems, and make decisions within defined parameters.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566928" y="6547104"/>
            <a:ext cx="2743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7B879A"/>
                </a:solidFill>
              </a:rPr>
              <a:t>kagen.ai | AI Voice Agents</a:t>
            </a:r>
            <a:endParaRPr lang="en-US" sz="750" dirty="0"/>
          </a:p>
        </p:txBody>
      </p:sp>
      <p:sp>
        <p:nvSpPr>
          <p:cNvPr id="28" name="Text 25"/>
          <p:cNvSpPr/>
          <p:nvPr/>
        </p:nvSpPr>
        <p:spPr>
          <a:xfrm>
            <a:off x="11274552" y="6492240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B879A"/>
                </a:solidFill>
              </a:rPr>
              <a:t>03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kagen_logo_crop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28600"/>
            <a:ext cx="1371600" cy="4114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235440" y="320040"/>
            <a:ext cx="2468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8677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Architecture</a:t>
            </a:r>
            <a:endParaRPr lang="en-US" sz="900" dirty="0"/>
          </a:p>
        </p:txBody>
      </p:sp>
      <p:sp>
        <p:nvSpPr>
          <p:cNvPr id="4" name="Text 1"/>
          <p:cNvSpPr/>
          <p:nvPr/>
        </p:nvSpPr>
        <p:spPr>
          <a:xfrm>
            <a:off x="566928" y="786384"/>
            <a:ext cx="7772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0716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Reference architecture: from voice to action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594360" y="1243584"/>
            <a:ext cx="7132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58677C"/>
                </a:solidFill>
              </a:rPr>
              <a:t>Enterprise AI voice agents are orchestrated ecosystems — not a single tool.</a:t>
            </a:r>
            <a:endParaRPr lang="en-US" sz="1600" dirty="0"/>
          </a:p>
        </p:txBody>
      </p:sp>
      <p:pic>
        <p:nvPicPr>
          <p:cNvPr id="6" name="Image 1" descr="/mnt/data/voice_arch_wide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1737360"/>
            <a:ext cx="11064240" cy="420624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66928" y="6547104"/>
            <a:ext cx="2743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7B879A"/>
                </a:solidFill>
              </a:rPr>
              <a:t>kagen.ai | AI Voice Agents</a:t>
            </a:r>
            <a:endParaRPr lang="en-US" sz="750" dirty="0"/>
          </a:p>
        </p:txBody>
      </p:sp>
      <p:sp>
        <p:nvSpPr>
          <p:cNvPr id="8" name="Text 4"/>
          <p:cNvSpPr/>
          <p:nvPr/>
        </p:nvSpPr>
        <p:spPr>
          <a:xfrm>
            <a:off x="11274552" y="6492240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B879A"/>
                </a:solidFill>
              </a:rPr>
              <a:t>04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kagen_logo_crop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28600"/>
            <a:ext cx="1371600" cy="4114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235440" y="320040"/>
            <a:ext cx="2468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8677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Scale Risk</a:t>
            </a:r>
            <a:endParaRPr lang="en-US" sz="900" dirty="0"/>
          </a:p>
        </p:txBody>
      </p:sp>
      <p:sp>
        <p:nvSpPr>
          <p:cNvPr id="4" name="Text 1"/>
          <p:cNvSpPr/>
          <p:nvPr/>
        </p:nvSpPr>
        <p:spPr>
          <a:xfrm>
            <a:off x="566928" y="786384"/>
            <a:ext cx="7772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0716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The orchestration challenge: where pilots break</a:t>
            </a:r>
            <a:endParaRPr lang="en-US" sz="2400" dirty="0"/>
          </a:p>
        </p:txBody>
      </p:sp>
      <p:pic>
        <p:nvPicPr>
          <p:cNvPr id="5" name="Image 1" descr="/mnt/data/voice_arch_square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325880"/>
            <a:ext cx="4526280" cy="443484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94360" y="1417320"/>
            <a:ext cx="53492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900" dirty="0">
                <a:solidFill>
                  <a:srgbClr val="12213D"/>
                </a:solidFill>
              </a:rPr>
              <a:t>The hardest part is coordinating every layer fast enough for natural conversation.</a:t>
            </a:r>
            <a:endParaRPr lang="en-US" sz="1900" dirty="0"/>
          </a:p>
        </p:txBody>
      </p:sp>
      <p:sp>
        <p:nvSpPr>
          <p:cNvPr id="7" name="Shape 3"/>
          <p:cNvSpPr/>
          <p:nvPr/>
        </p:nvSpPr>
        <p:spPr>
          <a:xfrm>
            <a:off x="685800" y="2624328"/>
            <a:ext cx="5257800" cy="0"/>
          </a:xfrm>
          <a:prstGeom prst="line">
            <a:avLst/>
          </a:prstGeom>
          <a:noFill/>
          <a:ln w="12700">
            <a:solidFill>
              <a:srgbClr val="E3EAF5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685800" y="2212848"/>
            <a:ext cx="1417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056D6"/>
                </a:solidFill>
              </a:rPr>
              <a:t>Latency</a:t>
            </a:r>
            <a:endParaRPr lang="en-US" sz="1450" dirty="0"/>
          </a:p>
        </p:txBody>
      </p:sp>
      <p:sp>
        <p:nvSpPr>
          <p:cNvPr id="9" name="Text 5"/>
          <p:cNvSpPr/>
          <p:nvPr/>
        </p:nvSpPr>
        <p:spPr>
          <a:xfrm>
            <a:off x="2240280" y="2212848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50" dirty="0">
                <a:solidFill>
                  <a:srgbClr val="12213D"/>
                </a:solidFill>
              </a:rPr>
              <a:t>Transcription, retrieval, reasoning, and response generation all add delay.</a:t>
            </a:r>
            <a:endParaRPr lang="en-US" sz="1150" dirty="0"/>
          </a:p>
        </p:txBody>
      </p:sp>
      <p:sp>
        <p:nvSpPr>
          <p:cNvPr id="10" name="Shape 6"/>
          <p:cNvSpPr/>
          <p:nvPr/>
        </p:nvSpPr>
        <p:spPr>
          <a:xfrm>
            <a:off x="685800" y="3447288"/>
            <a:ext cx="5257800" cy="0"/>
          </a:xfrm>
          <a:prstGeom prst="line">
            <a:avLst/>
          </a:prstGeom>
          <a:noFill/>
          <a:ln w="12700">
            <a:solidFill>
              <a:srgbClr val="E3EAF5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685800" y="3035808"/>
            <a:ext cx="1417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056D6"/>
                </a:solidFill>
              </a:rPr>
              <a:t>Fragmentation</a:t>
            </a:r>
            <a:endParaRPr lang="en-US" sz="1450" dirty="0"/>
          </a:p>
        </p:txBody>
      </p:sp>
      <p:sp>
        <p:nvSpPr>
          <p:cNvPr id="12" name="Text 8"/>
          <p:cNvSpPr/>
          <p:nvPr/>
        </p:nvSpPr>
        <p:spPr>
          <a:xfrm>
            <a:off x="2240280" y="3035808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50" dirty="0">
                <a:solidFill>
                  <a:srgbClr val="12213D"/>
                </a:solidFill>
              </a:rPr>
              <a:t>Conversation logic, data access, and workflows often operate in silos.</a:t>
            </a:r>
            <a:endParaRPr lang="en-US" sz="1150" dirty="0"/>
          </a:p>
        </p:txBody>
      </p:sp>
      <p:sp>
        <p:nvSpPr>
          <p:cNvPr id="13" name="Shape 9"/>
          <p:cNvSpPr/>
          <p:nvPr/>
        </p:nvSpPr>
        <p:spPr>
          <a:xfrm>
            <a:off x="685800" y="4270248"/>
            <a:ext cx="5257800" cy="0"/>
          </a:xfrm>
          <a:prstGeom prst="line">
            <a:avLst/>
          </a:prstGeom>
          <a:noFill/>
          <a:ln w="12700">
            <a:solidFill>
              <a:srgbClr val="E3EAF5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685800" y="3858768"/>
            <a:ext cx="1417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056D6"/>
                </a:solidFill>
              </a:rPr>
              <a:t>Real-world dialogue</a:t>
            </a:r>
            <a:endParaRPr lang="en-US" sz="1450" dirty="0"/>
          </a:p>
        </p:txBody>
      </p:sp>
      <p:sp>
        <p:nvSpPr>
          <p:cNvPr id="15" name="Text 11"/>
          <p:cNvSpPr/>
          <p:nvPr/>
        </p:nvSpPr>
        <p:spPr>
          <a:xfrm>
            <a:off x="2240280" y="3858768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50" dirty="0">
                <a:solidFill>
                  <a:srgbClr val="12213D"/>
                </a:solidFill>
              </a:rPr>
              <a:t>Interruptions, topic switching, and multi-turn context are hard to handle.</a:t>
            </a:r>
            <a:endParaRPr lang="en-US" sz="1150" dirty="0"/>
          </a:p>
        </p:txBody>
      </p:sp>
      <p:sp>
        <p:nvSpPr>
          <p:cNvPr id="16" name="Shape 12"/>
          <p:cNvSpPr/>
          <p:nvPr/>
        </p:nvSpPr>
        <p:spPr>
          <a:xfrm>
            <a:off x="685800" y="5093208"/>
            <a:ext cx="5257800" cy="0"/>
          </a:xfrm>
          <a:prstGeom prst="line">
            <a:avLst/>
          </a:prstGeom>
          <a:noFill/>
          <a:ln w="12700">
            <a:solidFill>
              <a:srgbClr val="E3EAF5"/>
            </a:solidFill>
            <a:prstDash val="solid"/>
          </a:ln>
        </p:spPr>
      </p:sp>
      <p:sp>
        <p:nvSpPr>
          <p:cNvPr id="17" name="Text 13"/>
          <p:cNvSpPr/>
          <p:nvPr/>
        </p:nvSpPr>
        <p:spPr>
          <a:xfrm>
            <a:off x="685800" y="4681728"/>
            <a:ext cx="1417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056D6"/>
                </a:solidFill>
              </a:rPr>
              <a:t>Production load</a:t>
            </a:r>
            <a:endParaRPr lang="en-US" sz="1450" dirty="0"/>
          </a:p>
        </p:txBody>
      </p:sp>
      <p:sp>
        <p:nvSpPr>
          <p:cNvPr id="18" name="Text 14"/>
          <p:cNvSpPr/>
          <p:nvPr/>
        </p:nvSpPr>
        <p:spPr>
          <a:xfrm>
            <a:off x="2240280" y="4681728"/>
            <a:ext cx="3566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150" dirty="0">
                <a:solidFill>
                  <a:srgbClr val="12213D"/>
                </a:solidFill>
              </a:rPr>
              <a:t>What works in a pilot can fail when call volume increases.</a:t>
            </a:r>
            <a:endParaRPr lang="en-US" sz="1150" dirty="0"/>
          </a:p>
        </p:txBody>
      </p:sp>
      <p:sp>
        <p:nvSpPr>
          <p:cNvPr id="19" name="Text 15"/>
          <p:cNvSpPr/>
          <p:nvPr/>
        </p:nvSpPr>
        <p:spPr>
          <a:xfrm>
            <a:off x="566928" y="6547104"/>
            <a:ext cx="2743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7B879A"/>
                </a:solidFill>
              </a:rPr>
              <a:t>kagen.ai | AI Voice Agents</a:t>
            </a:r>
            <a:endParaRPr lang="en-US" sz="750" dirty="0"/>
          </a:p>
        </p:txBody>
      </p:sp>
      <p:sp>
        <p:nvSpPr>
          <p:cNvPr id="20" name="Text 16"/>
          <p:cNvSpPr/>
          <p:nvPr/>
        </p:nvSpPr>
        <p:spPr>
          <a:xfrm>
            <a:off x="11274552" y="6492240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B879A"/>
                </a:solidFill>
              </a:rPr>
              <a:t>05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kagen_logo_crop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28600"/>
            <a:ext cx="1371600" cy="4114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235440" y="320040"/>
            <a:ext cx="2468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8677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Platform</a:t>
            </a:r>
            <a:endParaRPr lang="en-US" sz="900" dirty="0"/>
          </a:p>
        </p:txBody>
      </p:sp>
      <p:sp>
        <p:nvSpPr>
          <p:cNvPr id="4" name="Text 1"/>
          <p:cNvSpPr/>
          <p:nvPr/>
        </p:nvSpPr>
        <p:spPr>
          <a:xfrm>
            <a:off x="566928" y="786384"/>
            <a:ext cx="7772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0716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Kagen VOICE: enterprise AI voice delivered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594360" y="1261872"/>
            <a:ext cx="868680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620" dirty="0">
                <a:solidFill>
                  <a:srgbClr val="12213D"/>
                </a:solidFill>
              </a:rPr>
              <a:t>Kagen VOICE combines orchestration, integration, and intelligence into a managed voice AI platform for enterprise calling.</a:t>
            </a:r>
            <a:endParaRPr lang="en-US" sz="1620" dirty="0"/>
          </a:p>
        </p:txBody>
      </p:sp>
      <p:pic>
        <p:nvPicPr>
          <p:cNvPr id="6" name="Image 1" descr="/mnt/data/voice_hero_tall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720" y="1783080"/>
            <a:ext cx="4572000" cy="3840480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713232" y="1965960"/>
            <a:ext cx="5257800" cy="438912"/>
          </a:xfrm>
          <a:prstGeom prst="roundRect">
            <a:avLst>
              <a:gd name="adj" fmla="val 22917"/>
            </a:avLst>
          </a:prstGeom>
          <a:solidFill>
            <a:srgbClr val="F8FBFF"/>
          </a:solidFill>
          <a:ln w="12700">
            <a:solidFill>
              <a:srgbClr val="E3EAF5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914400" y="2066544"/>
            <a:ext cx="2194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71633"/>
                </a:solidFill>
              </a:rPr>
              <a:t>Sub-800ms latency</a:t>
            </a:r>
            <a:endParaRPr lang="en-US" sz="1250" dirty="0"/>
          </a:p>
        </p:txBody>
      </p:sp>
      <p:sp>
        <p:nvSpPr>
          <p:cNvPr id="9" name="Text 5"/>
          <p:cNvSpPr/>
          <p:nvPr/>
        </p:nvSpPr>
        <p:spPr>
          <a:xfrm>
            <a:off x="3291840" y="2066544"/>
            <a:ext cx="2377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80" dirty="0">
                <a:solidFill>
                  <a:srgbClr val="58677C"/>
                </a:solidFill>
              </a:rPr>
              <a:t>Natural flow without noticeable delays</a:t>
            </a:r>
            <a:endParaRPr lang="en-US" sz="1080" dirty="0"/>
          </a:p>
        </p:txBody>
      </p:sp>
      <p:sp>
        <p:nvSpPr>
          <p:cNvPr id="10" name="Shape 6"/>
          <p:cNvSpPr/>
          <p:nvPr/>
        </p:nvSpPr>
        <p:spPr>
          <a:xfrm>
            <a:off x="713232" y="2624328"/>
            <a:ext cx="5257800" cy="438912"/>
          </a:xfrm>
          <a:prstGeom prst="roundRect">
            <a:avLst>
              <a:gd name="adj" fmla="val 22917"/>
            </a:avLst>
          </a:prstGeom>
          <a:solidFill>
            <a:srgbClr val="F8FBFF"/>
          </a:solidFill>
          <a:ln w="12700">
            <a:solidFill>
              <a:srgbClr val="E3EAF5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914400" y="2724912"/>
            <a:ext cx="2194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71633"/>
                </a:solidFill>
              </a:rPr>
              <a:t>Barge-in &amp; turn-taking</a:t>
            </a:r>
            <a:endParaRPr lang="en-US" sz="1250" dirty="0"/>
          </a:p>
        </p:txBody>
      </p:sp>
      <p:sp>
        <p:nvSpPr>
          <p:cNvPr id="12" name="Text 8"/>
          <p:cNvSpPr/>
          <p:nvPr/>
        </p:nvSpPr>
        <p:spPr>
          <a:xfrm>
            <a:off x="3291840" y="2724912"/>
            <a:ext cx="2377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80" dirty="0">
                <a:solidFill>
                  <a:srgbClr val="58677C"/>
                </a:solidFill>
              </a:rPr>
              <a:t>Handles interruptions and context switching</a:t>
            </a:r>
            <a:endParaRPr lang="en-US" sz="1080" dirty="0"/>
          </a:p>
        </p:txBody>
      </p:sp>
      <p:sp>
        <p:nvSpPr>
          <p:cNvPr id="13" name="Shape 9"/>
          <p:cNvSpPr/>
          <p:nvPr/>
        </p:nvSpPr>
        <p:spPr>
          <a:xfrm>
            <a:off x="713232" y="3282696"/>
            <a:ext cx="5257800" cy="438912"/>
          </a:xfrm>
          <a:prstGeom prst="roundRect">
            <a:avLst>
              <a:gd name="adj" fmla="val 22917"/>
            </a:avLst>
          </a:prstGeom>
          <a:solidFill>
            <a:srgbClr val="F8FBFF"/>
          </a:solidFill>
          <a:ln w="12700">
            <a:solidFill>
              <a:srgbClr val="E3EAF5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14400" y="3383280"/>
            <a:ext cx="2194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71633"/>
                </a:solidFill>
              </a:rPr>
              <a:t>Multi-provider optimization</a:t>
            </a:r>
            <a:endParaRPr lang="en-US" sz="1250" dirty="0"/>
          </a:p>
        </p:txBody>
      </p:sp>
      <p:sp>
        <p:nvSpPr>
          <p:cNvPr id="15" name="Text 11"/>
          <p:cNvSpPr/>
          <p:nvPr/>
        </p:nvSpPr>
        <p:spPr>
          <a:xfrm>
            <a:off x="3291840" y="3383280"/>
            <a:ext cx="2377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80" dirty="0">
                <a:solidFill>
                  <a:srgbClr val="58677C"/>
                </a:solidFill>
              </a:rPr>
              <a:t>Balances reliability, cost, and performance</a:t>
            </a:r>
            <a:endParaRPr lang="en-US" sz="1080" dirty="0"/>
          </a:p>
        </p:txBody>
      </p:sp>
      <p:sp>
        <p:nvSpPr>
          <p:cNvPr id="16" name="Shape 12"/>
          <p:cNvSpPr/>
          <p:nvPr/>
        </p:nvSpPr>
        <p:spPr>
          <a:xfrm>
            <a:off x="713232" y="3941064"/>
            <a:ext cx="5257800" cy="438912"/>
          </a:xfrm>
          <a:prstGeom prst="roundRect">
            <a:avLst>
              <a:gd name="adj" fmla="val 22917"/>
            </a:avLst>
          </a:prstGeom>
          <a:solidFill>
            <a:srgbClr val="F8FBFF"/>
          </a:solidFill>
          <a:ln w="12700">
            <a:solidFill>
              <a:srgbClr val="E3EAF5"/>
            </a:solidFill>
            <a:prstDash val="solid"/>
          </a:ln>
        </p:spPr>
      </p:sp>
      <p:sp>
        <p:nvSpPr>
          <p:cNvPr id="17" name="Text 13"/>
          <p:cNvSpPr/>
          <p:nvPr/>
        </p:nvSpPr>
        <p:spPr>
          <a:xfrm>
            <a:off x="914400" y="4041648"/>
            <a:ext cx="2194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71633"/>
                </a:solidFill>
              </a:rPr>
              <a:t>Enterprise integrations</a:t>
            </a:r>
            <a:endParaRPr lang="en-US" sz="1250" dirty="0"/>
          </a:p>
        </p:txBody>
      </p:sp>
      <p:sp>
        <p:nvSpPr>
          <p:cNvPr id="18" name="Text 14"/>
          <p:cNvSpPr/>
          <p:nvPr/>
        </p:nvSpPr>
        <p:spPr>
          <a:xfrm>
            <a:off x="3291840" y="4041648"/>
            <a:ext cx="2377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80" dirty="0">
                <a:solidFill>
                  <a:srgbClr val="58677C"/>
                </a:solidFill>
              </a:rPr>
              <a:t>CRM, contact center, telephony, databases</a:t>
            </a:r>
            <a:endParaRPr lang="en-US" sz="1080" dirty="0"/>
          </a:p>
        </p:txBody>
      </p:sp>
      <p:sp>
        <p:nvSpPr>
          <p:cNvPr id="19" name="Shape 15"/>
          <p:cNvSpPr/>
          <p:nvPr/>
        </p:nvSpPr>
        <p:spPr>
          <a:xfrm>
            <a:off x="713232" y="4599432"/>
            <a:ext cx="5257800" cy="438912"/>
          </a:xfrm>
          <a:prstGeom prst="roundRect">
            <a:avLst>
              <a:gd name="adj" fmla="val 22917"/>
            </a:avLst>
          </a:prstGeom>
          <a:solidFill>
            <a:srgbClr val="F8FBFF"/>
          </a:solidFill>
          <a:ln w="12700">
            <a:solidFill>
              <a:srgbClr val="E3EAF5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914400" y="4700016"/>
            <a:ext cx="21945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71633"/>
                </a:solidFill>
              </a:rPr>
              <a:t>Security &amp; governance</a:t>
            </a:r>
            <a:endParaRPr lang="en-US" sz="1250" dirty="0"/>
          </a:p>
        </p:txBody>
      </p:sp>
      <p:sp>
        <p:nvSpPr>
          <p:cNvPr id="21" name="Text 17"/>
          <p:cNvSpPr/>
          <p:nvPr/>
        </p:nvSpPr>
        <p:spPr>
          <a:xfrm>
            <a:off x="3291840" y="4700016"/>
            <a:ext cx="2377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80" dirty="0">
                <a:solidFill>
                  <a:srgbClr val="58677C"/>
                </a:solidFill>
              </a:rPr>
              <a:t>Designed for enterprise compliance needs</a:t>
            </a:r>
            <a:endParaRPr lang="en-US" sz="1080" dirty="0"/>
          </a:p>
        </p:txBody>
      </p:sp>
      <p:sp>
        <p:nvSpPr>
          <p:cNvPr id="22" name="Text 18"/>
          <p:cNvSpPr/>
          <p:nvPr/>
        </p:nvSpPr>
        <p:spPr>
          <a:xfrm>
            <a:off x="566928" y="6547104"/>
            <a:ext cx="2743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7B879A"/>
                </a:solidFill>
              </a:rPr>
              <a:t>kagen.ai | AI Voice Agents</a:t>
            </a:r>
            <a:endParaRPr lang="en-US" sz="750" dirty="0"/>
          </a:p>
        </p:txBody>
      </p:sp>
      <p:sp>
        <p:nvSpPr>
          <p:cNvPr id="23" name="Text 19"/>
          <p:cNvSpPr/>
          <p:nvPr/>
        </p:nvSpPr>
        <p:spPr>
          <a:xfrm>
            <a:off x="11274552" y="6492240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B879A"/>
                </a:solidFill>
              </a:rPr>
              <a:t>06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kagen_logo_crop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1480" y="228600"/>
            <a:ext cx="1371600" cy="4114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235440" y="320040"/>
            <a:ext cx="2468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58677C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Cases</a:t>
            </a:r>
            <a:endParaRPr lang="en-US" sz="900" dirty="0"/>
          </a:p>
        </p:txBody>
      </p:sp>
      <p:sp>
        <p:nvSpPr>
          <p:cNvPr id="4" name="Text 1"/>
          <p:cNvSpPr/>
          <p:nvPr/>
        </p:nvSpPr>
        <p:spPr>
          <a:xfrm>
            <a:off x="566928" y="786384"/>
            <a:ext cx="7772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0716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High-value use cases across enterprise workflows</a:t>
            </a:r>
            <a:endParaRPr lang="en-US" sz="2400" dirty="0"/>
          </a:p>
        </p:txBody>
      </p:sp>
      <p:sp>
        <p:nvSpPr>
          <p:cNvPr id="5" name="Shape 2"/>
          <p:cNvSpPr/>
          <p:nvPr/>
        </p:nvSpPr>
        <p:spPr>
          <a:xfrm>
            <a:off x="777240" y="1645920"/>
            <a:ext cx="3154680" cy="1508760"/>
          </a:xfrm>
          <a:prstGeom prst="roundRect">
            <a:avLst>
              <a:gd name="adj" fmla="val 10909"/>
            </a:avLst>
          </a:prstGeom>
          <a:solidFill>
            <a:srgbClr val="F2FBFC"/>
          </a:solidFill>
          <a:ln w="12700">
            <a:solidFill>
              <a:srgbClr val="DCEBFA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05840" y="1874520"/>
            <a:ext cx="2560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71633"/>
                </a:solidFill>
              </a:rPr>
              <a:t>eCommerce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1005840" y="2258568"/>
            <a:ext cx="685800" cy="0"/>
          </a:xfrm>
          <a:prstGeom prst="line">
            <a:avLst/>
          </a:prstGeom>
          <a:noFill/>
          <a:ln w="38100">
            <a:solidFill>
              <a:srgbClr val="00B8C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05840" y="2450592"/>
            <a:ext cx="26974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150" dirty="0">
                <a:solidFill>
                  <a:srgbClr val="12213D"/>
                </a:solidFill>
              </a:rPr>
              <a:t>Cart recovery, order status, returns</a:t>
            </a:r>
            <a:endParaRPr lang="en-US" sz="1150" dirty="0"/>
          </a:p>
        </p:txBody>
      </p:sp>
      <p:sp>
        <p:nvSpPr>
          <p:cNvPr id="9" name="Shape 6"/>
          <p:cNvSpPr/>
          <p:nvPr/>
        </p:nvSpPr>
        <p:spPr>
          <a:xfrm>
            <a:off x="4480560" y="1645920"/>
            <a:ext cx="3154680" cy="1508760"/>
          </a:xfrm>
          <a:prstGeom prst="roundRect">
            <a:avLst>
              <a:gd name="adj" fmla="val 10909"/>
            </a:avLst>
          </a:prstGeom>
          <a:solidFill>
            <a:srgbClr val="F8FBFF"/>
          </a:solidFill>
          <a:ln w="12700">
            <a:solidFill>
              <a:srgbClr val="DCEBFA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709160" y="1874520"/>
            <a:ext cx="2560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71633"/>
                </a:solidFill>
              </a:rPr>
              <a:t>Customer Support</a:t>
            </a:r>
            <a:endParaRPr lang="en-US" sz="1700" dirty="0"/>
          </a:p>
        </p:txBody>
      </p:sp>
      <p:sp>
        <p:nvSpPr>
          <p:cNvPr id="11" name="Shape 8"/>
          <p:cNvSpPr/>
          <p:nvPr/>
        </p:nvSpPr>
        <p:spPr>
          <a:xfrm>
            <a:off x="4709160" y="2258568"/>
            <a:ext cx="685800" cy="0"/>
          </a:xfrm>
          <a:prstGeom prst="line">
            <a:avLst/>
          </a:prstGeom>
          <a:noFill/>
          <a:ln w="38100">
            <a:solidFill>
              <a:srgbClr val="0056D6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4709160" y="2450592"/>
            <a:ext cx="26974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150" dirty="0">
                <a:solidFill>
                  <a:srgbClr val="12213D"/>
                </a:solidFill>
              </a:rPr>
              <a:t>Authentication, FAQs, troubleshooting, resolution</a:t>
            </a:r>
            <a:endParaRPr lang="en-US" sz="1150" dirty="0"/>
          </a:p>
        </p:txBody>
      </p:sp>
      <p:sp>
        <p:nvSpPr>
          <p:cNvPr id="13" name="Shape 10"/>
          <p:cNvSpPr/>
          <p:nvPr/>
        </p:nvSpPr>
        <p:spPr>
          <a:xfrm>
            <a:off x="8183880" y="1645920"/>
            <a:ext cx="3154680" cy="1508760"/>
          </a:xfrm>
          <a:prstGeom prst="roundRect">
            <a:avLst>
              <a:gd name="adj" fmla="val 10909"/>
            </a:avLst>
          </a:prstGeom>
          <a:solidFill>
            <a:srgbClr val="F2FBFC"/>
          </a:solidFill>
          <a:ln w="12700">
            <a:solidFill>
              <a:srgbClr val="DCEBFA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412480" y="1874520"/>
            <a:ext cx="2560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71633"/>
                </a:solidFill>
              </a:rPr>
              <a:t>BFSI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8412480" y="2258568"/>
            <a:ext cx="685800" cy="0"/>
          </a:xfrm>
          <a:prstGeom prst="line">
            <a:avLst/>
          </a:prstGeom>
          <a:noFill/>
          <a:ln w="38100">
            <a:solidFill>
              <a:srgbClr val="00B8C7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8412480" y="2450592"/>
            <a:ext cx="26974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150" dirty="0">
                <a:solidFill>
                  <a:srgbClr val="12213D"/>
                </a:solidFill>
              </a:rPr>
              <a:t>Loan journeys, reminders, collections</a:t>
            </a:r>
            <a:endParaRPr lang="en-US" sz="1150" dirty="0"/>
          </a:p>
        </p:txBody>
      </p:sp>
      <p:sp>
        <p:nvSpPr>
          <p:cNvPr id="17" name="Shape 14"/>
          <p:cNvSpPr/>
          <p:nvPr/>
        </p:nvSpPr>
        <p:spPr>
          <a:xfrm>
            <a:off x="2606040" y="3977640"/>
            <a:ext cx="3154680" cy="1508760"/>
          </a:xfrm>
          <a:prstGeom prst="roundRect">
            <a:avLst>
              <a:gd name="adj" fmla="val 10909"/>
            </a:avLst>
          </a:prstGeom>
          <a:solidFill>
            <a:srgbClr val="F8FBFF"/>
          </a:solidFill>
          <a:ln w="12700">
            <a:solidFill>
              <a:srgbClr val="DCEBFA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2834640" y="4206240"/>
            <a:ext cx="2560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71633"/>
                </a:solidFill>
              </a:rPr>
              <a:t>Healthcare</a:t>
            </a:r>
            <a:endParaRPr lang="en-US" sz="1700" dirty="0"/>
          </a:p>
        </p:txBody>
      </p:sp>
      <p:sp>
        <p:nvSpPr>
          <p:cNvPr id="19" name="Shape 16"/>
          <p:cNvSpPr/>
          <p:nvPr/>
        </p:nvSpPr>
        <p:spPr>
          <a:xfrm>
            <a:off x="2834640" y="4590288"/>
            <a:ext cx="685800" cy="0"/>
          </a:xfrm>
          <a:prstGeom prst="line">
            <a:avLst/>
          </a:prstGeom>
          <a:noFill/>
          <a:ln w="38100">
            <a:solidFill>
              <a:srgbClr val="0056D6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2834640" y="4782312"/>
            <a:ext cx="26974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150" dirty="0">
                <a:solidFill>
                  <a:srgbClr val="12213D"/>
                </a:solidFill>
              </a:rPr>
              <a:t>Scheduling, rescheduling, patient follow-ups</a:t>
            </a:r>
            <a:endParaRPr lang="en-US" sz="1150" dirty="0"/>
          </a:p>
        </p:txBody>
      </p:sp>
      <p:sp>
        <p:nvSpPr>
          <p:cNvPr id="21" name="Shape 18"/>
          <p:cNvSpPr/>
          <p:nvPr/>
        </p:nvSpPr>
        <p:spPr>
          <a:xfrm>
            <a:off x="6309360" y="3977640"/>
            <a:ext cx="3154680" cy="1508760"/>
          </a:xfrm>
          <a:prstGeom prst="roundRect">
            <a:avLst>
              <a:gd name="adj" fmla="val 10909"/>
            </a:avLst>
          </a:prstGeom>
          <a:solidFill>
            <a:srgbClr val="F2FBFC"/>
          </a:solidFill>
          <a:ln w="12700">
            <a:solidFill>
              <a:srgbClr val="DCEBFA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6537960" y="4206240"/>
            <a:ext cx="25603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71633"/>
                </a:solidFill>
              </a:rPr>
              <a:t>SaaS &amp; B2B</a:t>
            </a:r>
            <a:endParaRPr lang="en-US" sz="1700" dirty="0"/>
          </a:p>
        </p:txBody>
      </p:sp>
      <p:sp>
        <p:nvSpPr>
          <p:cNvPr id="23" name="Shape 20"/>
          <p:cNvSpPr/>
          <p:nvPr/>
        </p:nvSpPr>
        <p:spPr>
          <a:xfrm>
            <a:off x="6537960" y="4590288"/>
            <a:ext cx="685800" cy="0"/>
          </a:xfrm>
          <a:prstGeom prst="line">
            <a:avLst/>
          </a:prstGeom>
          <a:noFill/>
          <a:ln w="38100">
            <a:solidFill>
              <a:srgbClr val="00B8C7"/>
            </a:solidFill>
            <a:prstDash val="solid"/>
          </a:ln>
        </p:spPr>
      </p:sp>
      <p:sp>
        <p:nvSpPr>
          <p:cNvPr id="24" name="Text 21"/>
          <p:cNvSpPr/>
          <p:nvPr/>
        </p:nvSpPr>
        <p:spPr>
          <a:xfrm>
            <a:off x="6537960" y="4782312"/>
            <a:ext cx="2697480" cy="3840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1150" dirty="0">
                <a:solidFill>
                  <a:srgbClr val="12213D"/>
                </a:solidFill>
              </a:rPr>
              <a:t>Lead qualification, routing, call summaries</a:t>
            </a:r>
            <a:endParaRPr lang="en-US" sz="1150" dirty="0"/>
          </a:p>
        </p:txBody>
      </p:sp>
      <p:sp>
        <p:nvSpPr>
          <p:cNvPr id="25" name="Text 22"/>
          <p:cNvSpPr/>
          <p:nvPr/>
        </p:nvSpPr>
        <p:spPr>
          <a:xfrm>
            <a:off x="914400" y="5870448"/>
            <a:ext cx="103327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0056D6"/>
                </a:solidFill>
              </a:rPr>
              <a:t>AI voice agents shift calls from handling queries to resolving outcomes.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566928" y="6547104"/>
            <a:ext cx="2743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7B879A"/>
                </a:solidFill>
              </a:rPr>
              <a:t>kagen.ai | AI Voice Agents</a:t>
            </a:r>
            <a:endParaRPr lang="en-US" sz="750" dirty="0"/>
          </a:p>
        </p:txBody>
      </p:sp>
      <p:sp>
        <p:nvSpPr>
          <p:cNvPr id="27" name="Text 24"/>
          <p:cNvSpPr/>
          <p:nvPr/>
        </p:nvSpPr>
        <p:spPr>
          <a:xfrm>
            <a:off x="11274552" y="6492240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B879A"/>
                </a:solidFill>
              </a:rPr>
              <a:t>07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voice_hero_tall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20840" y="0"/>
            <a:ext cx="5468112" cy="6858000"/>
          </a:xfrm>
          <a:prstGeom prst="rect">
            <a:avLst/>
          </a:prstGeom>
        </p:spPr>
      </p:pic>
      <p:pic>
        <p:nvPicPr>
          <p:cNvPr id="3" name="Image 1" descr="/mnt/data/kagen_logo_crop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" y="502920"/>
            <a:ext cx="1600200" cy="475488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594360" y="1389888"/>
            <a:ext cx="1280160" cy="301752"/>
          </a:xfrm>
          <a:prstGeom prst="roundRect">
            <a:avLst>
              <a:gd name="adj" fmla="val 36364"/>
            </a:avLst>
          </a:prstGeom>
          <a:solidFill>
            <a:srgbClr val="0056D6"/>
          </a:solidFill>
          <a:ln w="12700">
            <a:solidFill>
              <a:srgbClr val="0056D6">
                <a:alpha val="0"/>
              </a:srgbClr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676656" y="1453896"/>
            <a:ext cx="11155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NEXT STEP</a:t>
            </a:r>
            <a:endParaRPr lang="en-US" sz="800" dirty="0"/>
          </a:p>
        </p:txBody>
      </p:sp>
      <p:sp>
        <p:nvSpPr>
          <p:cNvPr id="6" name="Text 2"/>
          <p:cNvSpPr/>
          <p:nvPr/>
        </p:nvSpPr>
        <p:spPr>
          <a:xfrm>
            <a:off x="594360" y="1874520"/>
            <a:ext cx="539496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800" b="1" dirty="0">
                <a:solidFill>
                  <a:srgbClr val="0716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From automation</a:t>
            </a:r>
            <a:endParaRPr lang="en-US" sz="3800" dirty="0"/>
          </a:p>
          <a:p>
            <a:pPr indent="0" marL="0">
              <a:buNone/>
            </a:pPr>
            <a:r>
              <a:rPr lang="en-US" sz="3800" b="1" dirty="0">
                <a:solidFill>
                  <a:srgbClr val="0716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to autonomous</a:t>
            </a:r>
            <a:endParaRPr lang="en-US" sz="3800" dirty="0"/>
          </a:p>
          <a:p>
            <a:pPr indent="0" marL="0">
              <a:buNone/>
            </a:pPr>
            <a:r>
              <a:rPr lang="en-US" sz="3800" b="1" dirty="0">
                <a:solidFill>
                  <a:srgbClr val="07163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customer operations</a:t>
            </a:r>
            <a:endParaRPr lang="en-US" sz="3800" dirty="0"/>
          </a:p>
        </p:txBody>
      </p:sp>
      <p:sp>
        <p:nvSpPr>
          <p:cNvPr id="7" name="Text 3"/>
          <p:cNvSpPr/>
          <p:nvPr/>
        </p:nvSpPr>
        <p:spPr>
          <a:xfrm>
            <a:off x="621792" y="4572000"/>
            <a:ext cx="5394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dirty="0">
                <a:solidFill>
                  <a:srgbClr val="12213D"/>
                </a:solidFill>
              </a:rPr>
              <a:t>Kagen VOICE brings real-time conversational intelligence, enterprise integrations, and managed delivery into one scalable AI calling layer.</a:t>
            </a:r>
            <a:endParaRPr lang="en-US" sz="1700" dirty="0"/>
          </a:p>
        </p:txBody>
      </p:sp>
      <p:sp>
        <p:nvSpPr>
          <p:cNvPr id="8" name="Shape 4"/>
          <p:cNvSpPr/>
          <p:nvPr/>
        </p:nvSpPr>
        <p:spPr>
          <a:xfrm>
            <a:off x="621792" y="5532120"/>
            <a:ext cx="2926080" cy="475488"/>
          </a:xfrm>
          <a:prstGeom prst="roundRect">
            <a:avLst>
              <a:gd name="adj" fmla="val 25000"/>
            </a:avLst>
          </a:prstGeom>
          <a:solidFill>
            <a:srgbClr val="0056D6"/>
          </a:solidFill>
          <a:ln w="12700">
            <a:solidFill>
              <a:srgbClr val="0056D6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749808" y="5669280"/>
            <a:ext cx="26517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FFFFFF"/>
                </a:solidFill>
              </a:rPr>
              <a:t>Book a Demo at kagen.ai</a:t>
            </a:r>
            <a:endParaRPr lang="en-US" sz="1250" dirty="0"/>
          </a:p>
        </p:txBody>
      </p:sp>
      <p:sp>
        <p:nvSpPr>
          <p:cNvPr id="10" name="Text 6"/>
          <p:cNvSpPr/>
          <p:nvPr/>
        </p:nvSpPr>
        <p:spPr>
          <a:xfrm>
            <a:off x="566928" y="6547104"/>
            <a:ext cx="2743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7B879A"/>
                </a:solidFill>
              </a:rPr>
              <a:t>kagen.ai | AI Voice Agents</a:t>
            </a:r>
            <a:endParaRPr lang="en-US" sz="750" dirty="0"/>
          </a:p>
        </p:txBody>
      </p:sp>
      <p:sp>
        <p:nvSpPr>
          <p:cNvPr id="11" name="Text 7"/>
          <p:cNvSpPr/>
          <p:nvPr/>
        </p:nvSpPr>
        <p:spPr>
          <a:xfrm>
            <a:off x="11274552" y="6492240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7B879A"/>
                </a:solidFill>
              </a:rPr>
              <a:t>08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Kagen 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Voice Agent Architecture</dc:title>
  <dc:subject>AI Voice Agents Architecture, Benefits &amp; Use Cases</dc:subject>
  <dc:creator>Kagen AI</dc:creator>
  <cp:lastModifiedBy>Kagen AI</cp:lastModifiedBy>
  <cp:revision>1</cp:revision>
  <dcterms:created xsi:type="dcterms:W3CDTF">2026-06-02T05:27:22Z</dcterms:created>
  <dcterms:modified xsi:type="dcterms:W3CDTF">2026-06-02T05:27:22Z</dcterms:modified>
</cp:coreProperties>
</file>